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74E4C-16CC-410A-9CBE-C2809A2B02D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B3EA1-FDFC-4A65-9F11-0D6B2020AC4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Direct Effect</a:t>
          </a:r>
        </a:p>
      </dgm:t>
    </dgm:pt>
    <dgm:pt modelId="{FCBA095C-E035-4DD5-ABAB-2EEE36EBF458}" type="parTrans" cxnId="{16C533A9-1D99-4D3E-A2D5-63660B4859C9}">
      <dgm:prSet/>
      <dgm:spPr/>
      <dgm:t>
        <a:bodyPr/>
        <a:lstStyle/>
        <a:p>
          <a:endParaRPr lang="en-US"/>
        </a:p>
      </dgm:t>
    </dgm:pt>
    <dgm:pt modelId="{697B6C91-894F-4BED-A668-9DBA78A80D1C}" type="sibTrans" cxnId="{16C533A9-1D99-4D3E-A2D5-63660B4859C9}">
      <dgm:prSet/>
      <dgm:spPr/>
      <dgm:t>
        <a:bodyPr/>
        <a:lstStyle/>
        <a:p>
          <a:endParaRPr lang="en-US"/>
        </a:p>
      </dgm:t>
    </dgm:pt>
    <dgm:pt modelId="{BF04A988-A32F-42DA-8BC3-69A8F00BA5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Drone delivery of medicines (new industry of innovation in existing industry)</a:t>
          </a:r>
        </a:p>
      </dgm:t>
    </dgm:pt>
    <dgm:pt modelId="{2C579763-F062-44F7-9700-AE32C4224A13}" type="parTrans" cxnId="{771C9164-AEEC-4AF9-B8CA-3A7C28FEECE2}">
      <dgm:prSet/>
      <dgm:spPr/>
      <dgm:t>
        <a:bodyPr/>
        <a:lstStyle/>
        <a:p>
          <a:endParaRPr lang="en-US"/>
        </a:p>
      </dgm:t>
    </dgm:pt>
    <dgm:pt modelId="{230C6EAF-34AA-4512-B73D-F7A0DD715F87}" type="sibTrans" cxnId="{771C9164-AEEC-4AF9-B8CA-3A7C28FEECE2}">
      <dgm:prSet/>
      <dgm:spPr/>
      <dgm:t>
        <a:bodyPr/>
        <a:lstStyle/>
        <a:p>
          <a:endParaRPr lang="en-US"/>
        </a:p>
      </dgm:t>
    </dgm:pt>
    <dgm:pt modelId="{A4614E36-013B-4C1D-8397-D98112DC497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Indirect Effect</a:t>
          </a:r>
        </a:p>
      </dgm:t>
    </dgm:pt>
    <dgm:pt modelId="{B61398EB-EA79-49ED-B68E-3C523FA40359}" type="parTrans" cxnId="{2E7FBBD7-0BAF-43AB-AC2E-F9C88EFA9DA3}">
      <dgm:prSet/>
      <dgm:spPr/>
      <dgm:t>
        <a:bodyPr/>
        <a:lstStyle/>
        <a:p>
          <a:endParaRPr lang="en-US"/>
        </a:p>
      </dgm:t>
    </dgm:pt>
    <dgm:pt modelId="{BBB1F362-81F2-4639-A4B6-44852EA2E512}" type="sibTrans" cxnId="{2E7FBBD7-0BAF-43AB-AC2E-F9C88EFA9DA3}">
      <dgm:prSet/>
      <dgm:spPr/>
      <dgm:t>
        <a:bodyPr/>
        <a:lstStyle/>
        <a:p>
          <a:endParaRPr lang="en-US"/>
        </a:p>
      </dgm:t>
    </dgm:pt>
    <dgm:pt modelId="{AE47A4AA-CB87-46F0-9A10-532257BBD7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Positive and negative impacts along the supply chain with new jobs, new skills possibly, and new firms demanding form each other</a:t>
          </a:r>
        </a:p>
      </dgm:t>
    </dgm:pt>
    <dgm:pt modelId="{8F8557F7-545B-47DA-8D72-8EACF13BCB38}" type="parTrans" cxnId="{DD2A01E4-F3B7-40B2-9437-E5F74899E890}">
      <dgm:prSet/>
      <dgm:spPr/>
      <dgm:t>
        <a:bodyPr/>
        <a:lstStyle/>
        <a:p>
          <a:endParaRPr lang="en-US"/>
        </a:p>
      </dgm:t>
    </dgm:pt>
    <dgm:pt modelId="{79BBADFD-9B76-4B36-B0D7-DFC273EE3E35}" type="sibTrans" cxnId="{DD2A01E4-F3B7-40B2-9437-E5F74899E890}">
      <dgm:prSet/>
      <dgm:spPr/>
      <dgm:t>
        <a:bodyPr/>
        <a:lstStyle/>
        <a:p>
          <a:endParaRPr lang="en-US"/>
        </a:p>
      </dgm:t>
    </dgm:pt>
    <dgm:pt modelId="{2CDDEE9D-0E17-4C85-89F6-1DC384E323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Induced Effects</a:t>
          </a:r>
        </a:p>
      </dgm:t>
    </dgm:pt>
    <dgm:pt modelId="{8FC33662-68A9-433F-875A-2867F9E9E562}" type="parTrans" cxnId="{EAA4C25B-5F64-49BE-B95E-19AAD9CD31E8}">
      <dgm:prSet/>
      <dgm:spPr/>
      <dgm:t>
        <a:bodyPr/>
        <a:lstStyle/>
        <a:p>
          <a:endParaRPr lang="en-US"/>
        </a:p>
      </dgm:t>
    </dgm:pt>
    <dgm:pt modelId="{206A2DB8-7C97-45CC-879E-B1AE732FED66}" type="sibTrans" cxnId="{EAA4C25B-5F64-49BE-B95E-19AAD9CD31E8}">
      <dgm:prSet/>
      <dgm:spPr/>
      <dgm:t>
        <a:bodyPr/>
        <a:lstStyle/>
        <a:p>
          <a:endParaRPr lang="en-US"/>
        </a:p>
      </dgm:t>
    </dgm:pt>
    <dgm:pt modelId="{2D3FEAEE-AA0D-4245-9397-BF424B2091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Changes in labor income, time savings, leisure increase</a:t>
          </a:r>
        </a:p>
      </dgm:t>
    </dgm:pt>
    <dgm:pt modelId="{D0EDBDA9-6AB7-4C66-B09A-1C802D2AB5DB}" type="parTrans" cxnId="{BC0BAA3F-FF36-4B8C-AA0E-A2119F956413}">
      <dgm:prSet/>
      <dgm:spPr/>
      <dgm:t>
        <a:bodyPr/>
        <a:lstStyle/>
        <a:p>
          <a:endParaRPr lang="en-US"/>
        </a:p>
      </dgm:t>
    </dgm:pt>
    <dgm:pt modelId="{F6642712-32AF-429C-9E97-632B81EF0DF3}" type="sibTrans" cxnId="{BC0BAA3F-FF36-4B8C-AA0E-A2119F956413}">
      <dgm:prSet/>
      <dgm:spPr/>
      <dgm:t>
        <a:bodyPr/>
        <a:lstStyle/>
        <a:p>
          <a:endParaRPr lang="en-US"/>
        </a:p>
      </dgm:t>
    </dgm:pt>
    <dgm:pt modelId="{BA4BE2BC-6FCC-4029-B14B-7A086A382735}" type="pres">
      <dgm:prSet presAssocID="{88B74E4C-16CC-410A-9CBE-C2809A2B02D8}" presName="root" presStyleCnt="0">
        <dgm:presLayoutVars>
          <dgm:dir/>
          <dgm:resizeHandles val="exact"/>
        </dgm:presLayoutVars>
      </dgm:prSet>
      <dgm:spPr/>
    </dgm:pt>
    <dgm:pt modelId="{1346CE14-D54C-47F4-B75C-6AA08AA85CE5}" type="pres">
      <dgm:prSet presAssocID="{E7CB3EA1-FDFC-4A65-9F11-0D6B2020AC4E}" presName="compNode" presStyleCnt="0"/>
      <dgm:spPr/>
    </dgm:pt>
    <dgm:pt modelId="{D9AF3F4C-B174-4E5D-97D2-EBA1B2617991}" type="pres">
      <dgm:prSet presAssocID="{E7CB3EA1-FDFC-4A65-9F11-0D6B2020AC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5758CBA-6163-42E7-8F5F-00E4D540196E}" type="pres">
      <dgm:prSet presAssocID="{E7CB3EA1-FDFC-4A65-9F11-0D6B2020AC4E}" presName="iconSpace" presStyleCnt="0"/>
      <dgm:spPr/>
    </dgm:pt>
    <dgm:pt modelId="{BAE9B762-5596-40E4-8DBF-C958EE817D8A}" type="pres">
      <dgm:prSet presAssocID="{E7CB3EA1-FDFC-4A65-9F11-0D6B2020AC4E}" presName="parTx" presStyleLbl="revTx" presStyleIdx="0" presStyleCnt="6">
        <dgm:presLayoutVars>
          <dgm:chMax val="0"/>
          <dgm:chPref val="0"/>
        </dgm:presLayoutVars>
      </dgm:prSet>
      <dgm:spPr/>
    </dgm:pt>
    <dgm:pt modelId="{3B9ACFDB-AA0A-44E4-902F-47D6D5C7A8D6}" type="pres">
      <dgm:prSet presAssocID="{E7CB3EA1-FDFC-4A65-9F11-0D6B2020AC4E}" presName="txSpace" presStyleCnt="0"/>
      <dgm:spPr/>
    </dgm:pt>
    <dgm:pt modelId="{0FE6D1D7-A9F7-480B-961A-D082FDEEFBD4}" type="pres">
      <dgm:prSet presAssocID="{E7CB3EA1-FDFC-4A65-9F11-0D6B2020AC4E}" presName="desTx" presStyleLbl="revTx" presStyleIdx="1" presStyleCnt="6">
        <dgm:presLayoutVars/>
      </dgm:prSet>
      <dgm:spPr/>
    </dgm:pt>
    <dgm:pt modelId="{0FCC22D1-73D0-4C10-BB4B-6F1EFB22D743}" type="pres">
      <dgm:prSet presAssocID="{697B6C91-894F-4BED-A668-9DBA78A80D1C}" presName="sibTrans" presStyleCnt="0"/>
      <dgm:spPr/>
    </dgm:pt>
    <dgm:pt modelId="{ECE228AE-842C-4739-BAE2-F880F136A189}" type="pres">
      <dgm:prSet presAssocID="{A4614E36-013B-4C1D-8397-D98112DC4976}" presName="compNode" presStyleCnt="0"/>
      <dgm:spPr/>
    </dgm:pt>
    <dgm:pt modelId="{F4510A5E-1FB2-4EBA-A41F-514288D95315}" type="pres">
      <dgm:prSet presAssocID="{A4614E36-013B-4C1D-8397-D98112DC49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0771E2C5-67CE-4B65-8E54-881A523629AF}" type="pres">
      <dgm:prSet presAssocID="{A4614E36-013B-4C1D-8397-D98112DC4976}" presName="iconSpace" presStyleCnt="0"/>
      <dgm:spPr/>
    </dgm:pt>
    <dgm:pt modelId="{9E89FECB-4BAC-464F-B5EE-5E000B77D8D6}" type="pres">
      <dgm:prSet presAssocID="{A4614E36-013B-4C1D-8397-D98112DC4976}" presName="parTx" presStyleLbl="revTx" presStyleIdx="2" presStyleCnt="6">
        <dgm:presLayoutVars>
          <dgm:chMax val="0"/>
          <dgm:chPref val="0"/>
        </dgm:presLayoutVars>
      </dgm:prSet>
      <dgm:spPr/>
    </dgm:pt>
    <dgm:pt modelId="{306AF30C-FBDA-4810-AA51-8F7079A6AA92}" type="pres">
      <dgm:prSet presAssocID="{A4614E36-013B-4C1D-8397-D98112DC4976}" presName="txSpace" presStyleCnt="0"/>
      <dgm:spPr/>
    </dgm:pt>
    <dgm:pt modelId="{9DB8E6D2-99EC-4DC0-9ECD-5BF7AB343CFF}" type="pres">
      <dgm:prSet presAssocID="{A4614E36-013B-4C1D-8397-D98112DC4976}" presName="desTx" presStyleLbl="revTx" presStyleIdx="3" presStyleCnt="6">
        <dgm:presLayoutVars/>
      </dgm:prSet>
      <dgm:spPr/>
    </dgm:pt>
    <dgm:pt modelId="{1B4037BA-3399-4025-853B-355887DF0987}" type="pres">
      <dgm:prSet presAssocID="{BBB1F362-81F2-4639-A4B6-44852EA2E512}" presName="sibTrans" presStyleCnt="0"/>
      <dgm:spPr/>
    </dgm:pt>
    <dgm:pt modelId="{5D05A9E9-3D08-487B-AD3D-328DED7D2972}" type="pres">
      <dgm:prSet presAssocID="{2CDDEE9D-0E17-4C85-89F6-1DC384E323BD}" presName="compNode" presStyleCnt="0"/>
      <dgm:spPr/>
    </dgm:pt>
    <dgm:pt modelId="{C11E0B8E-8EE6-4F59-93B2-46CAC87B86E3}" type="pres">
      <dgm:prSet presAssocID="{2CDDEE9D-0E17-4C85-89F6-1DC384E323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B91E5BE1-A879-4A23-A502-3A0909027707}" type="pres">
      <dgm:prSet presAssocID="{2CDDEE9D-0E17-4C85-89F6-1DC384E323BD}" presName="iconSpace" presStyleCnt="0"/>
      <dgm:spPr/>
    </dgm:pt>
    <dgm:pt modelId="{10308E9C-39CA-4EB3-825C-B89C35955594}" type="pres">
      <dgm:prSet presAssocID="{2CDDEE9D-0E17-4C85-89F6-1DC384E323BD}" presName="parTx" presStyleLbl="revTx" presStyleIdx="4" presStyleCnt="6">
        <dgm:presLayoutVars>
          <dgm:chMax val="0"/>
          <dgm:chPref val="0"/>
        </dgm:presLayoutVars>
      </dgm:prSet>
      <dgm:spPr/>
    </dgm:pt>
    <dgm:pt modelId="{34A40837-C26A-4AF4-9168-DA924A4FE59C}" type="pres">
      <dgm:prSet presAssocID="{2CDDEE9D-0E17-4C85-89F6-1DC384E323BD}" presName="txSpace" presStyleCnt="0"/>
      <dgm:spPr/>
    </dgm:pt>
    <dgm:pt modelId="{250A5BE3-C7E7-4AB3-BCD7-4A71F6BF8B9E}" type="pres">
      <dgm:prSet presAssocID="{2CDDEE9D-0E17-4C85-89F6-1DC384E323BD}" presName="desTx" presStyleLbl="revTx" presStyleIdx="5" presStyleCnt="6">
        <dgm:presLayoutVars/>
      </dgm:prSet>
      <dgm:spPr/>
    </dgm:pt>
  </dgm:ptLst>
  <dgm:cxnLst>
    <dgm:cxn modelId="{7B676530-AD95-4935-8290-71F53EB80D91}" type="presOf" srcId="{88B74E4C-16CC-410A-9CBE-C2809A2B02D8}" destId="{BA4BE2BC-6FCC-4029-B14B-7A086A382735}" srcOrd="0" destOrd="0" presId="urn:microsoft.com/office/officeart/2018/2/layout/IconLabelDescriptionList"/>
    <dgm:cxn modelId="{BC0BAA3F-FF36-4B8C-AA0E-A2119F956413}" srcId="{2CDDEE9D-0E17-4C85-89F6-1DC384E323BD}" destId="{2D3FEAEE-AA0D-4245-9397-BF424B209143}" srcOrd="0" destOrd="0" parTransId="{D0EDBDA9-6AB7-4C66-B09A-1C802D2AB5DB}" sibTransId="{F6642712-32AF-429C-9E97-632B81EF0DF3}"/>
    <dgm:cxn modelId="{EAA4C25B-5F64-49BE-B95E-19AAD9CD31E8}" srcId="{88B74E4C-16CC-410A-9CBE-C2809A2B02D8}" destId="{2CDDEE9D-0E17-4C85-89F6-1DC384E323BD}" srcOrd="2" destOrd="0" parTransId="{8FC33662-68A9-433F-875A-2867F9E9E562}" sibTransId="{206A2DB8-7C97-45CC-879E-B1AE732FED66}"/>
    <dgm:cxn modelId="{771C9164-AEEC-4AF9-B8CA-3A7C28FEECE2}" srcId="{E7CB3EA1-FDFC-4A65-9F11-0D6B2020AC4E}" destId="{BF04A988-A32F-42DA-8BC3-69A8F00BA532}" srcOrd="0" destOrd="0" parTransId="{2C579763-F062-44F7-9700-AE32C4224A13}" sibTransId="{230C6EAF-34AA-4512-B73D-F7A0DD715F87}"/>
    <dgm:cxn modelId="{EB059267-542C-4C14-B41B-51414EAA8F6D}" type="presOf" srcId="{BF04A988-A32F-42DA-8BC3-69A8F00BA532}" destId="{0FE6D1D7-A9F7-480B-961A-D082FDEEFBD4}" srcOrd="0" destOrd="0" presId="urn:microsoft.com/office/officeart/2018/2/layout/IconLabelDescriptionList"/>
    <dgm:cxn modelId="{89D02878-16AF-4212-A49C-019D7DD0354A}" type="presOf" srcId="{2CDDEE9D-0E17-4C85-89F6-1DC384E323BD}" destId="{10308E9C-39CA-4EB3-825C-B89C35955594}" srcOrd="0" destOrd="0" presId="urn:microsoft.com/office/officeart/2018/2/layout/IconLabelDescriptionList"/>
    <dgm:cxn modelId="{16C533A9-1D99-4D3E-A2D5-63660B4859C9}" srcId="{88B74E4C-16CC-410A-9CBE-C2809A2B02D8}" destId="{E7CB3EA1-FDFC-4A65-9F11-0D6B2020AC4E}" srcOrd="0" destOrd="0" parTransId="{FCBA095C-E035-4DD5-ABAB-2EEE36EBF458}" sibTransId="{697B6C91-894F-4BED-A668-9DBA78A80D1C}"/>
    <dgm:cxn modelId="{AF557FC9-3525-4391-94BC-A12830DD0130}" type="presOf" srcId="{2D3FEAEE-AA0D-4245-9397-BF424B209143}" destId="{250A5BE3-C7E7-4AB3-BCD7-4A71F6BF8B9E}" srcOrd="0" destOrd="0" presId="urn:microsoft.com/office/officeart/2018/2/layout/IconLabelDescriptionList"/>
    <dgm:cxn modelId="{50DD11D6-E242-4ADA-800A-0F631338144C}" type="presOf" srcId="{A4614E36-013B-4C1D-8397-D98112DC4976}" destId="{9E89FECB-4BAC-464F-B5EE-5E000B77D8D6}" srcOrd="0" destOrd="0" presId="urn:microsoft.com/office/officeart/2018/2/layout/IconLabelDescriptionList"/>
    <dgm:cxn modelId="{2E7FBBD7-0BAF-43AB-AC2E-F9C88EFA9DA3}" srcId="{88B74E4C-16CC-410A-9CBE-C2809A2B02D8}" destId="{A4614E36-013B-4C1D-8397-D98112DC4976}" srcOrd="1" destOrd="0" parTransId="{B61398EB-EA79-49ED-B68E-3C523FA40359}" sibTransId="{BBB1F362-81F2-4639-A4B6-44852EA2E512}"/>
    <dgm:cxn modelId="{59F4C4E2-5426-4FB5-A094-1A1371C2F1B4}" type="presOf" srcId="{E7CB3EA1-FDFC-4A65-9F11-0D6B2020AC4E}" destId="{BAE9B762-5596-40E4-8DBF-C958EE817D8A}" srcOrd="0" destOrd="0" presId="urn:microsoft.com/office/officeart/2018/2/layout/IconLabelDescriptionList"/>
    <dgm:cxn modelId="{DD2A01E4-F3B7-40B2-9437-E5F74899E890}" srcId="{A4614E36-013B-4C1D-8397-D98112DC4976}" destId="{AE47A4AA-CB87-46F0-9A10-532257BBD778}" srcOrd="0" destOrd="0" parTransId="{8F8557F7-545B-47DA-8D72-8EACF13BCB38}" sibTransId="{79BBADFD-9B76-4B36-B0D7-DFC273EE3E35}"/>
    <dgm:cxn modelId="{B26ABBED-5573-49CC-B003-DC9C495D28A7}" type="presOf" srcId="{AE47A4AA-CB87-46F0-9A10-532257BBD778}" destId="{9DB8E6D2-99EC-4DC0-9ECD-5BF7AB343CFF}" srcOrd="0" destOrd="0" presId="urn:microsoft.com/office/officeart/2018/2/layout/IconLabelDescriptionList"/>
    <dgm:cxn modelId="{C0530149-9088-4EB9-B015-5EEB96A2F360}" type="presParOf" srcId="{BA4BE2BC-6FCC-4029-B14B-7A086A382735}" destId="{1346CE14-D54C-47F4-B75C-6AA08AA85CE5}" srcOrd="0" destOrd="0" presId="urn:microsoft.com/office/officeart/2018/2/layout/IconLabelDescriptionList"/>
    <dgm:cxn modelId="{82A055AD-F9B5-45B2-9FDB-8DD4C1C884E2}" type="presParOf" srcId="{1346CE14-D54C-47F4-B75C-6AA08AA85CE5}" destId="{D9AF3F4C-B174-4E5D-97D2-EBA1B2617991}" srcOrd="0" destOrd="0" presId="urn:microsoft.com/office/officeart/2018/2/layout/IconLabelDescriptionList"/>
    <dgm:cxn modelId="{DAEB111A-E3B7-4A2C-94DC-EAEBA0A21874}" type="presParOf" srcId="{1346CE14-D54C-47F4-B75C-6AA08AA85CE5}" destId="{F5758CBA-6163-42E7-8F5F-00E4D540196E}" srcOrd="1" destOrd="0" presId="urn:microsoft.com/office/officeart/2018/2/layout/IconLabelDescriptionList"/>
    <dgm:cxn modelId="{1FD53E24-1EFB-4DEB-8767-294EAD7EAE3E}" type="presParOf" srcId="{1346CE14-D54C-47F4-B75C-6AA08AA85CE5}" destId="{BAE9B762-5596-40E4-8DBF-C958EE817D8A}" srcOrd="2" destOrd="0" presId="urn:microsoft.com/office/officeart/2018/2/layout/IconLabelDescriptionList"/>
    <dgm:cxn modelId="{E0ACFF5E-097A-4FA5-BDB3-DBD4EDB163F2}" type="presParOf" srcId="{1346CE14-D54C-47F4-B75C-6AA08AA85CE5}" destId="{3B9ACFDB-AA0A-44E4-902F-47D6D5C7A8D6}" srcOrd="3" destOrd="0" presId="urn:microsoft.com/office/officeart/2018/2/layout/IconLabelDescriptionList"/>
    <dgm:cxn modelId="{413AF0DB-D148-4006-8FFE-C84AAACBFB37}" type="presParOf" srcId="{1346CE14-D54C-47F4-B75C-6AA08AA85CE5}" destId="{0FE6D1D7-A9F7-480B-961A-D082FDEEFBD4}" srcOrd="4" destOrd="0" presId="urn:microsoft.com/office/officeart/2018/2/layout/IconLabelDescriptionList"/>
    <dgm:cxn modelId="{1B86AE0A-9A18-4C5D-AB9D-4DE640A534D1}" type="presParOf" srcId="{BA4BE2BC-6FCC-4029-B14B-7A086A382735}" destId="{0FCC22D1-73D0-4C10-BB4B-6F1EFB22D743}" srcOrd="1" destOrd="0" presId="urn:microsoft.com/office/officeart/2018/2/layout/IconLabelDescriptionList"/>
    <dgm:cxn modelId="{72D39FA0-DC7C-462A-BA5A-21A77C378307}" type="presParOf" srcId="{BA4BE2BC-6FCC-4029-B14B-7A086A382735}" destId="{ECE228AE-842C-4739-BAE2-F880F136A189}" srcOrd="2" destOrd="0" presId="urn:microsoft.com/office/officeart/2018/2/layout/IconLabelDescriptionList"/>
    <dgm:cxn modelId="{D040D411-3CCE-4FFE-90C9-413FD63EBE63}" type="presParOf" srcId="{ECE228AE-842C-4739-BAE2-F880F136A189}" destId="{F4510A5E-1FB2-4EBA-A41F-514288D95315}" srcOrd="0" destOrd="0" presId="urn:microsoft.com/office/officeart/2018/2/layout/IconLabelDescriptionList"/>
    <dgm:cxn modelId="{0B32889C-9DDB-4B6F-9981-5B1192191426}" type="presParOf" srcId="{ECE228AE-842C-4739-BAE2-F880F136A189}" destId="{0771E2C5-67CE-4B65-8E54-881A523629AF}" srcOrd="1" destOrd="0" presId="urn:microsoft.com/office/officeart/2018/2/layout/IconLabelDescriptionList"/>
    <dgm:cxn modelId="{B22A2C57-52B4-49FF-B02E-848652CD5D05}" type="presParOf" srcId="{ECE228AE-842C-4739-BAE2-F880F136A189}" destId="{9E89FECB-4BAC-464F-B5EE-5E000B77D8D6}" srcOrd="2" destOrd="0" presId="urn:microsoft.com/office/officeart/2018/2/layout/IconLabelDescriptionList"/>
    <dgm:cxn modelId="{540C98EF-BAD4-41FE-A8B5-A49999241E91}" type="presParOf" srcId="{ECE228AE-842C-4739-BAE2-F880F136A189}" destId="{306AF30C-FBDA-4810-AA51-8F7079A6AA92}" srcOrd="3" destOrd="0" presId="urn:microsoft.com/office/officeart/2018/2/layout/IconLabelDescriptionList"/>
    <dgm:cxn modelId="{B1133C34-C66D-4A57-98FD-CFFB7A8E331A}" type="presParOf" srcId="{ECE228AE-842C-4739-BAE2-F880F136A189}" destId="{9DB8E6D2-99EC-4DC0-9ECD-5BF7AB343CFF}" srcOrd="4" destOrd="0" presId="urn:microsoft.com/office/officeart/2018/2/layout/IconLabelDescriptionList"/>
    <dgm:cxn modelId="{578952ED-7216-4599-B416-CBD91D559DFD}" type="presParOf" srcId="{BA4BE2BC-6FCC-4029-B14B-7A086A382735}" destId="{1B4037BA-3399-4025-853B-355887DF0987}" srcOrd="3" destOrd="0" presId="urn:microsoft.com/office/officeart/2018/2/layout/IconLabelDescriptionList"/>
    <dgm:cxn modelId="{942B118F-B8D2-46D4-BE33-F67DB3138419}" type="presParOf" srcId="{BA4BE2BC-6FCC-4029-B14B-7A086A382735}" destId="{5D05A9E9-3D08-487B-AD3D-328DED7D2972}" srcOrd="4" destOrd="0" presId="urn:microsoft.com/office/officeart/2018/2/layout/IconLabelDescriptionList"/>
    <dgm:cxn modelId="{60011A27-D726-4DC3-AB52-A0C8AC492928}" type="presParOf" srcId="{5D05A9E9-3D08-487B-AD3D-328DED7D2972}" destId="{C11E0B8E-8EE6-4F59-93B2-46CAC87B86E3}" srcOrd="0" destOrd="0" presId="urn:microsoft.com/office/officeart/2018/2/layout/IconLabelDescriptionList"/>
    <dgm:cxn modelId="{1D6C100C-7702-4F83-8C73-D8CC17F8A782}" type="presParOf" srcId="{5D05A9E9-3D08-487B-AD3D-328DED7D2972}" destId="{B91E5BE1-A879-4A23-A502-3A0909027707}" srcOrd="1" destOrd="0" presId="urn:microsoft.com/office/officeart/2018/2/layout/IconLabelDescriptionList"/>
    <dgm:cxn modelId="{4AD12A37-E81C-4157-B074-2ADE9C87F19F}" type="presParOf" srcId="{5D05A9E9-3D08-487B-AD3D-328DED7D2972}" destId="{10308E9C-39CA-4EB3-825C-B89C35955594}" srcOrd="2" destOrd="0" presId="urn:microsoft.com/office/officeart/2018/2/layout/IconLabelDescriptionList"/>
    <dgm:cxn modelId="{C8200012-603A-4458-81E9-7EAC8453D527}" type="presParOf" srcId="{5D05A9E9-3D08-487B-AD3D-328DED7D2972}" destId="{34A40837-C26A-4AF4-9168-DA924A4FE59C}" srcOrd="3" destOrd="0" presId="urn:microsoft.com/office/officeart/2018/2/layout/IconLabelDescriptionList"/>
    <dgm:cxn modelId="{20E80B8C-9402-408C-915E-398FC06220DC}" type="presParOf" srcId="{5D05A9E9-3D08-487B-AD3D-328DED7D2972}" destId="{250A5BE3-C7E7-4AB3-BCD7-4A71F6BF8B9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F3F4C-B174-4E5D-97D2-EBA1B2617991}">
      <dsp:nvSpPr>
        <dsp:cNvPr id="0" name=""/>
        <dsp:cNvSpPr/>
      </dsp:nvSpPr>
      <dsp:spPr>
        <a:xfrm>
          <a:off x="393" y="775433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9B762-5596-40E4-8DBF-C958EE817D8A}">
      <dsp:nvSpPr>
        <dsp:cNvPr id="0" name=""/>
        <dsp:cNvSpPr/>
      </dsp:nvSpPr>
      <dsp:spPr>
        <a:xfrm>
          <a:off x="393" y="1994416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Direct Effect</a:t>
          </a:r>
        </a:p>
      </dsp:txBody>
      <dsp:txXfrm>
        <a:off x="393" y="1994416"/>
        <a:ext cx="3138750" cy="470812"/>
      </dsp:txXfrm>
    </dsp:sp>
    <dsp:sp modelId="{0FE6D1D7-A9F7-480B-961A-D082FDEEFBD4}">
      <dsp:nvSpPr>
        <dsp:cNvPr id="0" name=""/>
        <dsp:cNvSpPr/>
      </dsp:nvSpPr>
      <dsp:spPr>
        <a:xfrm>
          <a:off x="393" y="2521238"/>
          <a:ext cx="3138750" cy="1054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Drone delivery of medicines (new industry of innovation in existing industry)</a:t>
          </a:r>
        </a:p>
      </dsp:txBody>
      <dsp:txXfrm>
        <a:off x="393" y="2521238"/>
        <a:ext cx="3138750" cy="1054665"/>
      </dsp:txXfrm>
    </dsp:sp>
    <dsp:sp modelId="{F4510A5E-1FB2-4EBA-A41F-514288D95315}">
      <dsp:nvSpPr>
        <dsp:cNvPr id="0" name=""/>
        <dsp:cNvSpPr/>
      </dsp:nvSpPr>
      <dsp:spPr>
        <a:xfrm>
          <a:off x="3688425" y="775433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9FECB-4BAC-464F-B5EE-5E000B77D8D6}">
      <dsp:nvSpPr>
        <dsp:cNvPr id="0" name=""/>
        <dsp:cNvSpPr/>
      </dsp:nvSpPr>
      <dsp:spPr>
        <a:xfrm>
          <a:off x="3688425" y="1994416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Indirect Effect</a:t>
          </a:r>
        </a:p>
      </dsp:txBody>
      <dsp:txXfrm>
        <a:off x="3688425" y="1994416"/>
        <a:ext cx="3138750" cy="470812"/>
      </dsp:txXfrm>
    </dsp:sp>
    <dsp:sp modelId="{9DB8E6D2-99EC-4DC0-9ECD-5BF7AB343CFF}">
      <dsp:nvSpPr>
        <dsp:cNvPr id="0" name=""/>
        <dsp:cNvSpPr/>
      </dsp:nvSpPr>
      <dsp:spPr>
        <a:xfrm>
          <a:off x="3688425" y="2521238"/>
          <a:ext cx="3138750" cy="1054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Positive and negative impacts along the supply chain with new jobs, new skills possibly, and new firms demanding form each other</a:t>
          </a:r>
        </a:p>
      </dsp:txBody>
      <dsp:txXfrm>
        <a:off x="3688425" y="2521238"/>
        <a:ext cx="3138750" cy="1054665"/>
      </dsp:txXfrm>
    </dsp:sp>
    <dsp:sp modelId="{C11E0B8E-8EE6-4F59-93B2-46CAC87B86E3}">
      <dsp:nvSpPr>
        <dsp:cNvPr id="0" name=""/>
        <dsp:cNvSpPr/>
      </dsp:nvSpPr>
      <dsp:spPr>
        <a:xfrm>
          <a:off x="7376456" y="775433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08E9C-39CA-4EB3-825C-B89C35955594}">
      <dsp:nvSpPr>
        <dsp:cNvPr id="0" name=""/>
        <dsp:cNvSpPr/>
      </dsp:nvSpPr>
      <dsp:spPr>
        <a:xfrm>
          <a:off x="7376456" y="1994416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Induced Effects</a:t>
          </a:r>
        </a:p>
      </dsp:txBody>
      <dsp:txXfrm>
        <a:off x="7376456" y="1994416"/>
        <a:ext cx="3138750" cy="470812"/>
      </dsp:txXfrm>
    </dsp:sp>
    <dsp:sp modelId="{250A5BE3-C7E7-4AB3-BCD7-4A71F6BF8B9E}">
      <dsp:nvSpPr>
        <dsp:cNvPr id="0" name=""/>
        <dsp:cNvSpPr/>
      </dsp:nvSpPr>
      <dsp:spPr>
        <a:xfrm>
          <a:off x="7376456" y="2521238"/>
          <a:ext cx="3138750" cy="1054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Changes in labor income, time savings, leisure increase</a:t>
          </a:r>
        </a:p>
      </dsp:txBody>
      <dsp:txXfrm>
        <a:off x="7376456" y="2521238"/>
        <a:ext cx="3138750" cy="1054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A94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689E-3124-CA46-D343-63DB8232B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EBAC3-BCD9-2D5B-1943-7903E80D8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8871B-9F38-6308-A4D2-1E977E2F9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8116" y="5473141"/>
            <a:ext cx="1416540" cy="1062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3231F-409B-3AE9-B610-71018B79C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441" y="5735636"/>
            <a:ext cx="1801118" cy="527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44BA07-6164-1A67-178B-C9516C44F4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5818" y="5536199"/>
            <a:ext cx="1508780" cy="890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764CE-9D61-C8BF-905C-3B4226DF4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45132" y="5349875"/>
            <a:ext cx="2667000" cy="139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F7E3DF-CDBB-F73C-255B-155776FD0B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18155" y="5602824"/>
            <a:ext cx="1323420" cy="9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1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8C97-2BCB-6B57-649D-B9658C8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74D1A-22B3-D75B-7600-32E1693EF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D3085-EC3B-DC07-2146-DAED1C6E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DA252-679A-FF39-1AE9-DA62C320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6360A-2729-B09B-06CB-D5461C6F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B28F1-2CAA-61B2-14D2-2A1E11D51B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5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6358C-A57F-1824-1CE2-8BD660434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4EA44-6A90-C5EB-DEC9-CB0746605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8208E-C831-6C7C-FEB6-401DB5F3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2FF3-F9CB-B45C-4797-1FD7E043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DB11D-12FC-7CAC-6371-12AC6D7A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58E9D2-55A1-F8AA-1D2F-F6B24889E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833385" y="3499384"/>
            <a:ext cx="6036194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43E7-3E90-98EF-1662-299B23FD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84EF1-74E4-BAC5-3160-7BFC68E0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24FEA-CF65-CEC2-2AF1-D3A20130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4B-F5C1-5239-774D-3EFC1DB9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237A5-C2EC-F78C-2229-3593549C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E19A8-2A34-B251-B05F-5246A73E1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8076-0E10-ABC1-44A7-CB2C8428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EEDC0-0AC0-75F8-0DDC-6AAEF2C06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A0B9C-714F-186E-73C5-0A30629B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7AE22-F6C1-88BD-A0EC-739CC0D5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0112-6789-112F-7C15-BC4E7A73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334BDC-F015-E445-23D1-1490DD73A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0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2B89-D48E-9E59-6CB6-7392872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80D5-55B7-1C67-C5D7-8E327BA60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D7554-20DF-1354-D4CC-F90837F4B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61A16-F0B4-6EDB-80B3-D4F2BEC5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B7731-5989-E3EA-2701-C256825C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E1919-2C9B-88C5-3476-BA4593DF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6E45A-A2D8-B695-C517-F78015BB3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E0FA-E6F2-9A24-2B04-903DA768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04FE5-A997-371C-1BEC-EA158D38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E62BC-1026-A9A8-476D-60118576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1EC47-3F77-0FC3-A9FA-91B302E09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E1C6F-DFC3-76DE-6D74-B3771D23D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FFF71-C839-F6F4-9A0B-7A8CEE2D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C0BAD-8898-BD06-DF5D-DAE145C1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803E6-B033-8322-994D-64D78E01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4884E-FB85-96BA-19FC-36A26C7EF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C6A0-95AB-480E-8832-C41011AB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AD34D-7565-9D2C-A537-1567F1F9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08234-6BA7-E1FD-DD01-B24870C1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A4AF8-6E06-6102-45BD-79C282BC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1E6BA-0F3E-4BEC-9A62-D46A52BB6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47F0E-5A82-6C89-3259-FC62F646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4D3BF-5435-84FC-FC6F-86F5160B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B675D-C890-FF93-8F17-B74FC73F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E4A20-11FB-6A11-E071-4D889F9658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67148-0A94-0099-8C11-11F98FBB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2A39-5CA0-3DBC-4851-6BB971616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A41FC-659E-0F98-099E-BF73EA5D5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79F35-A4F8-6609-468C-A150784A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F9B02-3CB5-F04A-5DE7-F4F85B0F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4DD87-F573-865B-F053-C70167C6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CA3B3-1AEE-29AC-399D-386C445A5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4095-FC4B-B2FA-334D-85F3ABE1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387-DFCF-11AA-ADBC-A5FC27A17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358DD-D0DF-4CFF-5CD0-A9701D29E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3302B-F054-0758-0A66-766297CF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5A027-3FAA-BB8F-6CB1-A357C848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57445-58CA-0E44-F1E3-A9E3335D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08062-26E8-D281-4823-18F4E969F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95391-528F-9230-6F4D-7416913D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B7489-97E3-540B-9437-F01DE953A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2C196-44BC-1924-E17B-000053A6C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0CCA-3558-2CBB-8511-C7951FAA5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267D5-3E95-BDF9-B7EC-F2A3F14F2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CB14A-2FB2-161C-F5F3-BE7572FBE8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11FACC-DC07-4093-0CFF-ADC2E2E03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19" y="-1"/>
            <a:ext cx="10968681" cy="1122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1B8718-732B-EA72-3379-26F8EEFE1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Economic Impacts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E5E78-0C4D-DC6B-2A44-F60907C2E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David Flynn</a:t>
            </a:r>
          </a:p>
          <a:p>
            <a:r>
              <a:rPr lang="en-US" dirty="0"/>
              <a:t>Institute of Policy &amp; Business Analytics</a:t>
            </a:r>
          </a:p>
          <a:p>
            <a:r>
              <a:rPr lang="en-US" dirty="0" err="1"/>
              <a:t>Nistler</a:t>
            </a:r>
            <a:r>
              <a:rPr lang="en-US" dirty="0"/>
              <a:t> College of Business &amp; Public Administration</a:t>
            </a:r>
          </a:p>
          <a:p>
            <a:r>
              <a:rPr lang="en-US" dirty="0"/>
              <a:t>University of North Dakota</a:t>
            </a:r>
          </a:p>
        </p:txBody>
      </p:sp>
    </p:spTree>
    <p:extLst>
      <p:ext uri="{BB962C8B-B14F-4D97-AF65-F5344CB8AC3E}">
        <p14:creationId xmlns:p14="http://schemas.microsoft.com/office/powerpoint/2010/main" val="186454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E181-BF23-A41D-8979-F0ED85BA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Impact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A88D-F91B-F138-0BA9-239CBC7DD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impact analysis estimates the total economic effects attributable to a defined change</a:t>
            </a:r>
          </a:p>
          <a:p>
            <a:r>
              <a:rPr lang="en-US" dirty="0"/>
              <a:t>The change could be:</a:t>
            </a:r>
          </a:p>
          <a:p>
            <a:pPr lvl="1"/>
            <a:r>
              <a:rPr lang="en-US" dirty="0"/>
              <a:t>Policy</a:t>
            </a:r>
          </a:p>
          <a:p>
            <a:pPr lvl="1"/>
            <a:r>
              <a:rPr lang="en-US" dirty="0"/>
              <a:t>Introduction of a new business</a:t>
            </a:r>
          </a:p>
          <a:p>
            <a:pPr lvl="1"/>
            <a:r>
              <a:rPr lang="en-US" dirty="0"/>
              <a:t>Regulatory changes</a:t>
            </a:r>
          </a:p>
          <a:p>
            <a:pPr lvl="1"/>
            <a:r>
              <a:rPr lang="en-US" dirty="0"/>
              <a:t>Consumer behavior</a:t>
            </a:r>
          </a:p>
          <a:p>
            <a:pPr lvl="1"/>
            <a:r>
              <a:rPr lang="en-US" dirty="0"/>
              <a:t>Many other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361590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4331-A1C5-AF90-E913-511A9D4C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505F-80C0-F75A-F5A1-806CCBCD6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Effect</a:t>
            </a:r>
          </a:p>
          <a:p>
            <a:pPr lvl="1"/>
            <a:r>
              <a:rPr lang="en-US" dirty="0"/>
              <a:t>The initial change we view as the impetus of economic adjustments</a:t>
            </a:r>
          </a:p>
          <a:p>
            <a:r>
              <a:rPr lang="en-US" dirty="0"/>
              <a:t>Indirect Effect</a:t>
            </a:r>
          </a:p>
          <a:p>
            <a:pPr lvl="1"/>
            <a:r>
              <a:rPr lang="en-US" dirty="0"/>
              <a:t>The impact along the supply chain resulting from the direct effect.</a:t>
            </a:r>
          </a:p>
          <a:p>
            <a:r>
              <a:rPr lang="en-US" dirty="0"/>
              <a:t>Induced Effect</a:t>
            </a:r>
          </a:p>
          <a:p>
            <a:pPr lvl="1"/>
            <a:r>
              <a:rPr lang="en-US" dirty="0"/>
              <a:t>Changes in consumer behavior resulting from the income changes created during the direct and indirect effect times.</a:t>
            </a:r>
          </a:p>
        </p:txBody>
      </p:sp>
    </p:spTree>
    <p:extLst>
      <p:ext uri="{BB962C8B-B14F-4D97-AF65-F5344CB8AC3E}">
        <p14:creationId xmlns:p14="http://schemas.microsoft.com/office/powerpoint/2010/main" val="229531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8C16-EDA3-A619-D75C-8E03DAAE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setup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A0EFB4-2ACF-9B30-BB95-C719F5D557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50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E89E-235B-FEE5-D722-396923D8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71A8B-619F-36CC-782F-F547F6EC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new industry like drone delivery there are always some adjustments</a:t>
            </a:r>
          </a:p>
          <a:p>
            <a:pPr lvl="1"/>
            <a:r>
              <a:rPr lang="en-US" dirty="0"/>
              <a:t>Note everything is a positive, though the net typically is.</a:t>
            </a:r>
          </a:p>
          <a:p>
            <a:r>
              <a:rPr lang="en-US" dirty="0"/>
              <a:t>Typically provide two types of outcomes</a:t>
            </a:r>
          </a:p>
          <a:p>
            <a:pPr lvl="1"/>
            <a:r>
              <a:rPr lang="en-US" dirty="0"/>
              <a:t>Output changes in dollars</a:t>
            </a:r>
          </a:p>
          <a:p>
            <a:pPr lvl="1"/>
            <a:r>
              <a:rPr lang="en-US" dirty="0"/>
              <a:t>Employment changes</a:t>
            </a:r>
          </a:p>
          <a:p>
            <a:r>
              <a:rPr lang="en-US" dirty="0"/>
              <a:t>With employment changes we often need to define the sectors and the types of skills</a:t>
            </a:r>
          </a:p>
          <a:p>
            <a:pPr lvl="1"/>
            <a:r>
              <a:rPr lang="en-US" dirty="0"/>
              <a:t>Labor force issues in North Dakota make this crucial for planning</a:t>
            </a:r>
          </a:p>
        </p:txBody>
      </p:sp>
    </p:spTree>
    <p:extLst>
      <p:ext uri="{BB962C8B-B14F-4D97-AF65-F5344CB8AC3E}">
        <p14:creationId xmlns:p14="http://schemas.microsoft.com/office/powerpoint/2010/main" val="335223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B5BB-DB22-5FFA-87F5-C73591A7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3B1E-CABB-9B8E-FD13-C865AC33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Studying the developing supply/value chain should help maximize impacts for the tribe.</a:t>
            </a:r>
          </a:p>
          <a:p>
            <a:pPr lvl="1"/>
            <a:r>
              <a:rPr lang="en-US" dirty="0"/>
              <a:t>What training or supporting industries can be developed and what is the time horizon? (e.g. maintenance, piloting)</a:t>
            </a:r>
          </a:p>
          <a:p>
            <a:pPr lvl="1"/>
            <a:r>
              <a:rPr lang="en-US" dirty="0"/>
              <a:t>How do you develop and retain the skill sets?</a:t>
            </a:r>
          </a:p>
          <a:p>
            <a:pPr lvl="1"/>
            <a:r>
              <a:rPr lang="en-US" dirty="0"/>
              <a:t>How will people be spending the new/extra income?</a:t>
            </a:r>
          </a:p>
          <a:p>
            <a:pPr lvl="1"/>
            <a:r>
              <a:rPr lang="en-US" dirty="0"/>
              <a:t>Where will people be spending the income?</a:t>
            </a:r>
          </a:p>
          <a:p>
            <a:r>
              <a:rPr lang="en-US" dirty="0"/>
              <a:t>Drones are a tool, and once usage starts in one area it can expend to other sectors. </a:t>
            </a:r>
          </a:p>
        </p:txBody>
      </p:sp>
    </p:spTree>
    <p:extLst>
      <p:ext uri="{BB962C8B-B14F-4D97-AF65-F5344CB8AC3E}">
        <p14:creationId xmlns:p14="http://schemas.microsoft.com/office/powerpoint/2010/main" val="385970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48FB-DFF2-B437-63E6-AF89650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at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19884-3D6B-4E1C-7FFD-260CFB3B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 of </a:t>
            </a:r>
            <a:r>
              <a:rPr lang="en-US" i="1" dirty="0"/>
              <a:t>scale</a:t>
            </a:r>
            <a:r>
              <a:rPr lang="en-US" dirty="0"/>
              <a:t> is nuanced</a:t>
            </a:r>
          </a:p>
          <a:p>
            <a:pPr lvl="1"/>
            <a:r>
              <a:rPr lang="en-US" dirty="0"/>
              <a:t>Constrained by available resources</a:t>
            </a:r>
          </a:p>
          <a:p>
            <a:pPr lvl="1"/>
            <a:r>
              <a:rPr lang="en-US" dirty="0"/>
              <a:t>Market size matters</a:t>
            </a:r>
          </a:p>
          <a:p>
            <a:pPr lvl="1"/>
            <a:r>
              <a:rPr lang="en-US" dirty="0"/>
              <a:t>Timing of economic development cycle</a:t>
            </a:r>
          </a:p>
          <a:p>
            <a:r>
              <a:rPr lang="en-US" dirty="0"/>
              <a:t>Tribal economic targets matter too</a:t>
            </a:r>
          </a:p>
          <a:p>
            <a:pPr lvl="1"/>
            <a:r>
              <a:rPr lang="en-US" dirty="0"/>
              <a:t>Intensive growth</a:t>
            </a:r>
          </a:p>
          <a:p>
            <a:pPr lvl="1"/>
            <a:r>
              <a:rPr lang="en-US" dirty="0"/>
              <a:t>Extensive growth</a:t>
            </a:r>
          </a:p>
          <a:p>
            <a:r>
              <a:rPr lang="en-US" dirty="0"/>
              <a:t>Scale at different stages</a:t>
            </a:r>
          </a:p>
          <a:p>
            <a:pPr lvl="1"/>
            <a:r>
              <a:rPr lang="en-US" dirty="0"/>
              <a:t>Startup (1-3 years?)</a:t>
            </a:r>
          </a:p>
          <a:p>
            <a:pPr lvl="1"/>
            <a:r>
              <a:rPr lang="en-US" dirty="0"/>
              <a:t>Mature (5+ years)</a:t>
            </a:r>
          </a:p>
        </p:txBody>
      </p:sp>
    </p:spTree>
    <p:extLst>
      <p:ext uri="{BB962C8B-B14F-4D97-AF65-F5344CB8AC3E}">
        <p14:creationId xmlns:p14="http://schemas.microsoft.com/office/powerpoint/2010/main" val="409713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BC4429-66E3-0F93-FB53-CA3980F4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6D5732-0F68-5D18-EBBD-5CD2B4DC6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3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366</Words>
  <Application>Microsoft Macintosh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Economic Impacts</vt:lpstr>
      <vt:lpstr>Economic Impact Analysis</vt:lpstr>
      <vt:lpstr>Three effects </vt:lpstr>
      <vt:lpstr>The basic setup</vt:lpstr>
      <vt:lpstr>Quantifying Effects</vt:lpstr>
      <vt:lpstr>Maximizing Impacts</vt:lpstr>
      <vt:lpstr>Once at scale</vt:lpstr>
      <vt:lpstr>Thank you for your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Impacts</dc:title>
  <dc:creator>Hoffman, Emily</dc:creator>
  <cp:lastModifiedBy>Hoffman, Emily</cp:lastModifiedBy>
  <cp:revision>3</cp:revision>
  <dcterms:created xsi:type="dcterms:W3CDTF">2024-07-01T17:20:35Z</dcterms:created>
  <dcterms:modified xsi:type="dcterms:W3CDTF">2024-07-12T18:55:31Z</dcterms:modified>
</cp:coreProperties>
</file>