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8" r:id="rId4"/>
    <p:sldId id="266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44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EB7D01-F3A7-4A59-A6AF-FC37457E796F}" v="3" dt="2024-07-12T12:45:46.3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7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A944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C689E-3124-CA46-D343-63DB8232B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9EBAC3-BCD9-2D5B-1943-7903E80D84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68871B-9F38-6308-A4D2-1E977E2F9C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28116" y="5473141"/>
            <a:ext cx="1416540" cy="10624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F3231F-409B-3AE9-B610-71018B79CC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3441" y="5735636"/>
            <a:ext cx="1801118" cy="5279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44BA07-6164-1A67-178B-C9516C44F4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05818" y="5536199"/>
            <a:ext cx="1508780" cy="8901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9764CE-9D61-C8BF-905C-3B4226DF492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45132" y="5349875"/>
            <a:ext cx="2667000" cy="1397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F7E3DF-CDBB-F73C-255B-155776FD0BF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18155" y="5602824"/>
            <a:ext cx="1323420" cy="92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10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E8C97-2BCB-6B57-649D-B9658C831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74D1A-22B3-D75B-7600-32E1693EF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D3085-EC3B-DC07-2146-DAED1C6E8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192E-8135-B045-BE53-0C56353081FC}" type="datetimeFigureOut">
              <a:rPr lang="en-US" smtClean="0"/>
              <a:t>7/12/24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DA252-679A-FF39-1AE9-DA62C3204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6360A-2729-B09B-06CB-D5461C6FA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95DA-3AE8-5E4D-BB70-BBEE4893EF7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9B28F1-2CAA-61B2-14D2-2A1E11D51B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8600" y="0"/>
            <a:ext cx="8153400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53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D6358C-A57F-1824-1CE2-8BD6604345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34EA44-6A90-C5EB-DEC9-CB0746605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8208E-C831-6C7C-FEB6-401DB5F39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192E-8135-B045-BE53-0C56353081FC}" type="datetimeFigureOut">
              <a:rPr lang="en-US" smtClean="0"/>
              <a:t>7/12/24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2FF3-F9CB-B45C-4797-1FD7E043F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DB11D-12FC-7CAC-6371-12AC6D7A4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95DA-3AE8-5E4D-BB70-BBEE4893EF7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58E9D2-55A1-F8AA-1D2F-F6B24889ED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8833385" y="3499384"/>
            <a:ext cx="6036194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6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143E7-3E90-98EF-1662-299B23FD4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84EF1-74E4-BAC5-3160-7BFC68E0D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24FEA-CF65-CEC2-2AF1-D3A20130C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192E-8135-B045-BE53-0C56353081FC}" type="datetimeFigureOut">
              <a:rPr lang="en-US" smtClean="0"/>
              <a:t>7/12/24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6F94B-F5C1-5239-774D-3EFC1DB9A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237A5-C2EC-F78C-2229-3593549C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95DA-3AE8-5E4D-BB70-BBEE4893EF7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0E19A8-2A34-B251-B05F-5246A73E14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8600" y="0"/>
            <a:ext cx="8153400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72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38076-0E10-ABC1-44A7-CB2C8428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6EEDC0-0AC0-75F8-0DDC-6AAEF2C06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A0B9C-714F-186E-73C5-0A30629B6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192E-8135-B045-BE53-0C56353081FC}" type="datetimeFigureOut">
              <a:rPr lang="en-US" smtClean="0"/>
              <a:t>7/12/24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7AE22-F6C1-88BD-A0EC-739CC0D5A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F0112-6789-112F-7C15-BC4E7A734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95DA-3AE8-5E4D-BB70-BBEE4893EF7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334BDC-F015-E445-23D1-1490DD73A5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8600" y="0"/>
            <a:ext cx="8153400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08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E2B89-D48E-9E59-6CB6-739287277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E80D5-55B7-1C67-C5D7-8E327BA60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BD7554-20DF-1354-D4CC-F90837F4B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361A16-F0B4-6EDB-80B3-D4F2BEC5F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192E-8135-B045-BE53-0C56353081FC}" type="datetimeFigureOut">
              <a:rPr lang="en-US" smtClean="0"/>
              <a:t>7/12/24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4B7731-5989-E3EA-2701-C256825CC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E1919-2C9B-88C5-3476-BA4593DF2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95DA-3AE8-5E4D-BB70-BBEE4893EF7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06E45A-A2D8-B695-C517-F78015BB3A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8600" y="0"/>
            <a:ext cx="8153400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9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3E0FA-E6F2-9A24-2B04-903DA7686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B04FE5-A997-371C-1BEC-EA158D383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0E62BC-1026-A9A8-476D-601185764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61EC47-3F77-0FC3-A9FA-91B302E09F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DE1C6F-DFC3-76DE-6D74-B3771D23D7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4FFF71-C839-F6F4-9A0B-7A8CEE2D3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192E-8135-B045-BE53-0C56353081FC}" type="datetimeFigureOut">
              <a:rPr lang="en-US" smtClean="0"/>
              <a:t>7/12/24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DC0BAD-8898-BD06-DF5D-DAE145C15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8803E6-B033-8322-994D-64D78E01F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95DA-3AE8-5E4D-BB70-BBEE4893EF7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74884E-FB85-96BA-19FC-36A26C7EF0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8600" y="0"/>
            <a:ext cx="8153400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42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EC6A0-95AB-480E-8832-C41011ABF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AAD34D-7565-9D2C-A537-1567F1F9B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192E-8135-B045-BE53-0C56353081FC}" type="datetimeFigureOut">
              <a:rPr lang="en-US" smtClean="0"/>
              <a:t>7/12/24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208234-6BA7-E1FD-DD01-B24870C1A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4A4AF8-6E06-6102-45BD-79C282BCC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95DA-3AE8-5E4D-BB70-BBEE4893EF7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61E6BA-0F3E-4BEC-9A62-D46A52BB6C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8600" y="0"/>
            <a:ext cx="8153400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57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747F0E-5A82-6C89-3259-FC62F646A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192E-8135-B045-BE53-0C56353081FC}" type="datetimeFigureOut">
              <a:rPr lang="en-US" smtClean="0"/>
              <a:t>7/12/24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14D3BF-5435-84FC-FC6F-86F5160B9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B675D-C890-FF93-8F17-B74FC73F5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95DA-3AE8-5E4D-BB70-BBEE4893EF73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AE4A20-11FB-6A11-E071-4D889F9658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8600" y="0"/>
            <a:ext cx="8153400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6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67148-0A94-0099-8C11-11F98FBB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52A39-5CA0-3DBC-4851-6BB971616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A41FC-659E-0F98-099E-BF73EA5D5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79F35-A4F8-6609-468C-A150784AC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192E-8135-B045-BE53-0C56353081FC}" type="datetimeFigureOut">
              <a:rPr lang="en-US" smtClean="0"/>
              <a:t>7/12/24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CF9B02-3CB5-F04A-5DE7-F4F85B0FE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4DD87-F573-865B-F053-C70167C6F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95DA-3AE8-5E4D-BB70-BBEE4893EF7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2CA3B3-1AEE-29AC-399D-386C445A5B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8600" y="0"/>
            <a:ext cx="8153400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19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64095-FC4B-B2FA-334D-85F3ABE1E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EFF387-DFCF-11AA-ADBC-A5FC27A174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F358DD-D0DF-4CFF-5CD0-A9701D29E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03302B-F054-0758-0A66-766297CF5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192E-8135-B045-BE53-0C56353081FC}" type="datetimeFigureOut">
              <a:rPr lang="en-US" smtClean="0"/>
              <a:t>7/12/24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A5A027-3FAA-BB8F-6CB1-A357C8483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A57445-58CA-0E44-F1E3-A9E3335D4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95DA-3AE8-5E4D-BB70-BBEE4893EF7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608062-26E8-D281-4823-18F4E969FA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8600" y="0"/>
            <a:ext cx="8153400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799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595391-528F-9230-6F4D-7416913DB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B7489-97E3-540B-9437-F01DE953A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2C196-44BC-1924-E17B-000053A6C1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65192E-8135-B045-BE53-0C56353081FC}" type="datetimeFigureOut">
              <a:rPr lang="en-US" smtClean="0"/>
              <a:t>7/12/24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10CCA-3558-2CBB-8511-C7951FAA51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267D5-3E95-BDF9-B7EC-F2A3F14F28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5995DA-3AE8-5E4D-BB70-BBEE4893EF7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3CB14A-2FB2-161C-F5F3-BE7572FBE8E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038600" y="0"/>
            <a:ext cx="8153400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0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rylee.Dahlen@und.edu" TargetMode="External"/><Relationship Id="rId2" Type="http://schemas.openxmlformats.org/officeDocument/2006/relationships/hyperlink" Target="mailto:sheila.hanson@und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homasine.heitkamp@und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11FACC-DC07-4093-0CFF-ADC2E2E03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319" y="-1"/>
            <a:ext cx="10968681" cy="11223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1B8718-732B-EA72-3379-26F8EEFE1B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Assessment Update/</a:t>
            </a:r>
            <a:br>
              <a:rPr lang="en-US" dirty="0"/>
            </a:br>
            <a:r>
              <a:rPr lang="en-US" dirty="0"/>
              <a:t>Tribal Perceptions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4E5E78-0C4D-DC6B-2A44-F60907C2E4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5610"/>
            <a:ext cx="9144000" cy="1182189"/>
          </a:xfrm>
        </p:spPr>
        <p:txBody>
          <a:bodyPr>
            <a:normAutofit/>
          </a:bodyPr>
          <a:lstStyle/>
          <a:p>
            <a:r>
              <a:rPr lang="en-US" dirty="0"/>
              <a:t>Sheila Hanson, Rylee Dahlen, Thomasine Heitkamp</a:t>
            </a:r>
          </a:p>
          <a:p>
            <a:r>
              <a:rPr lang="en-US" dirty="0"/>
              <a:t>University of North Dakota</a:t>
            </a:r>
          </a:p>
        </p:txBody>
      </p:sp>
    </p:spTree>
    <p:extLst>
      <p:ext uri="{BB962C8B-B14F-4D97-AF65-F5344CB8AC3E}">
        <p14:creationId xmlns:p14="http://schemas.microsoft.com/office/powerpoint/2010/main" val="1864549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6E181-BF23-A41D-8979-F0ED85BAC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Listening 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6A88D-F91B-F138-0BA9-239CBC7DD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Seven online and in-person (hybrid) listening sessions were hosted on January 22-24, 2024.</a:t>
            </a:r>
          </a:p>
          <a:p>
            <a:r>
              <a:rPr lang="en-US" dirty="0"/>
              <a:t>Held in each of the six segments of MHA. </a:t>
            </a:r>
          </a:p>
          <a:p>
            <a:r>
              <a:rPr lang="en-US" dirty="0"/>
              <a:t>Provided an opportunity in public forums for Tribal residents to contribute their input on need for UAS use cases beyond medical use.</a:t>
            </a:r>
          </a:p>
          <a:p>
            <a:r>
              <a:rPr lang="en-US" dirty="0"/>
              <a:t>Summary of listening session is provided. </a:t>
            </a:r>
          </a:p>
        </p:txBody>
      </p:sp>
    </p:spTree>
    <p:extLst>
      <p:ext uri="{BB962C8B-B14F-4D97-AF65-F5344CB8AC3E}">
        <p14:creationId xmlns:p14="http://schemas.microsoft.com/office/powerpoint/2010/main" val="3615907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6E181-BF23-A41D-8979-F0ED85BAC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6A88D-F91B-F138-0BA9-239CBC7DD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0055"/>
            <a:ext cx="10515600" cy="716067"/>
          </a:xfrm>
        </p:spPr>
        <p:txBody>
          <a:bodyPr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Uses for drones identified in listening sessions: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261D83-8664-44FD-9907-FBFA065E7B6C}"/>
              </a:ext>
            </a:extLst>
          </p:cNvPr>
          <p:cNvSpPr txBox="1">
            <a:spLocks/>
          </p:cNvSpPr>
          <p:nvPr/>
        </p:nvSpPr>
        <p:spPr>
          <a:xfrm>
            <a:off x="1494182" y="2120469"/>
            <a:ext cx="10888744" cy="49428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7000"/>
              </a:lnSpc>
              <a:spcBef>
                <a:spcPts val="0"/>
              </a:spcBef>
            </a:pPr>
            <a:r>
              <a:rPr lang="en-US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protecting Native Site Information, identifying Tribal artifacts,</a:t>
            </a:r>
          </a:p>
          <a:p>
            <a:pPr marL="0">
              <a:lnSpc>
                <a:spcPct val="107000"/>
              </a:lnSpc>
              <a:spcBef>
                <a:spcPts val="0"/>
              </a:spcBef>
            </a:pPr>
            <a:r>
              <a:rPr lang="en-US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environmental surveillance/ protection (e.g., monitoring drill pads and pipelines),</a:t>
            </a:r>
          </a:p>
          <a:p>
            <a:pPr marL="0">
              <a:lnSpc>
                <a:spcPct val="107000"/>
              </a:lnSpc>
              <a:spcBef>
                <a:spcPts val="0"/>
              </a:spcBef>
            </a:pPr>
            <a:r>
              <a:rPr lang="en-US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monitor construction sites,</a:t>
            </a:r>
          </a:p>
          <a:p>
            <a:pPr marL="0">
              <a:lnSpc>
                <a:spcPct val="107000"/>
              </a:lnSpc>
              <a:spcBef>
                <a:spcPts val="0"/>
              </a:spcBef>
            </a:pPr>
            <a:r>
              <a:rPr lang="en-US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emergency services and law enforcement,</a:t>
            </a:r>
          </a:p>
          <a:p>
            <a:pPr marL="0">
              <a:lnSpc>
                <a:spcPct val="107000"/>
              </a:lnSpc>
              <a:spcBef>
                <a:spcPts val="0"/>
              </a:spcBef>
            </a:pPr>
            <a:r>
              <a:rPr lang="en-US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safe water access,</a:t>
            </a:r>
          </a:p>
          <a:p>
            <a:pPr marL="0">
              <a:lnSpc>
                <a:spcPct val="107000"/>
              </a:lnSpc>
              <a:spcBef>
                <a:spcPts val="0"/>
              </a:spcBef>
            </a:pPr>
            <a:r>
              <a:rPr lang="en-US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delivering healthy food to citizens,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r>
              <a:rPr lang="en-US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fruits and vegetables from the Native Green Grow project,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r>
              <a:rPr lang="en-US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bison from the Bison Farm,</a:t>
            </a:r>
          </a:p>
          <a:p>
            <a:pPr marL="0">
              <a:lnSpc>
                <a:spcPct val="107000"/>
              </a:lnSpc>
              <a:spcBef>
                <a:spcPts val="0"/>
              </a:spcBef>
            </a:pPr>
            <a:r>
              <a:rPr lang="en-US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checking fences,</a:t>
            </a:r>
          </a:p>
          <a:p>
            <a:pPr marL="0">
              <a:lnSpc>
                <a:spcPct val="107000"/>
              </a:lnSpc>
              <a:spcBef>
                <a:spcPts val="0"/>
              </a:spcBef>
            </a:pPr>
            <a:r>
              <a:rPr lang="en-US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animal husbandry (counting cattle),</a:t>
            </a:r>
          </a:p>
          <a:p>
            <a:pPr marL="0">
              <a:lnSpc>
                <a:spcPct val="107000"/>
              </a:lnSpc>
              <a:spcBef>
                <a:spcPts val="0"/>
              </a:spcBef>
            </a:pPr>
            <a:r>
              <a:rPr lang="en-US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measuring soil coverage and grasslands,</a:t>
            </a:r>
          </a:p>
          <a:p>
            <a:pPr marL="0">
              <a:lnSpc>
                <a:spcPct val="107000"/>
              </a:lnSpc>
              <a:spcBef>
                <a:spcPts val="0"/>
              </a:spcBef>
            </a:pPr>
            <a:r>
              <a:rPr lang="en-US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expanding industry and government-to-government relationships</a:t>
            </a:r>
          </a:p>
        </p:txBody>
      </p:sp>
    </p:spTree>
    <p:extLst>
      <p:ext uri="{BB962C8B-B14F-4D97-AF65-F5344CB8AC3E}">
        <p14:creationId xmlns:p14="http://schemas.microsoft.com/office/powerpoint/2010/main" val="1896886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C4331-A1C5-AF90-E913-511A9D4C7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E505F-80C0-F75A-F5A1-806CCBCD6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93388" cy="4351338"/>
          </a:xfrm>
        </p:spPr>
        <p:txBody>
          <a:bodyPr>
            <a:normAutofit fontScale="85000" lnSpcReduction="20000"/>
          </a:bodyPr>
          <a:lstStyle/>
          <a:p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Next step is to gather more detailed information about Tribal interest in various uses 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 drones. </a:t>
            </a:r>
          </a:p>
          <a:p>
            <a:r>
              <a:rPr lang="en-US" dirty="0"/>
              <a:t>Guiding Question: What are the </a:t>
            </a:r>
            <a:r>
              <a:rPr lang="en-US" dirty="0">
                <a:solidFill>
                  <a:srgbClr val="A94437"/>
                </a:solidFill>
              </a:rPr>
              <a:t>most important use cases of drones </a:t>
            </a:r>
            <a:r>
              <a:rPr lang="en-US" dirty="0"/>
              <a:t>for MHA Nation?</a:t>
            </a: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Completed research approval process</a:t>
            </a:r>
          </a:p>
          <a:p>
            <a:pPr lvl="1"/>
            <a:r>
              <a:rPr lang="en-US" dirty="0"/>
              <a:t>Presented Assessment to Health and Human Resource Committee (May 2)</a:t>
            </a:r>
          </a:p>
          <a:p>
            <a:pPr lvl="1"/>
            <a:r>
              <a:rPr lang="en-US" dirty="0"/>
              <a:t>Received Institutional Review Board Approval from UND (July 8)</a:t>
            </a:r>
          </a:p>
          <a:p>
            <a:r>
              <a:rPr lang="en-US" dirty="0"/>
              <a:t>Recruiting participants who would like to provide their opinions and input on drone use at MHA Nation!</a:t>
            </a:r>
          </a:p>
          <a:p>
            <a:r>
              <a:rPr lang="en-US" dirty="0"/>
              <a:t>Variety of options are available to provide input on drone uses.</a:t>
            </a:r>
          </a:p>
          <a:p>
            <a:pPr lvl="1"/>
            <a:r>
              <a:rPr lang="en-US" dirty="0"/>
              <a:t>One-on-one or in small groups </a:t>
            </a:r>
          </a:p>
          <a:p>
            <a:pPr lvl="1"/>
            <a:r>
              <a:rPr lang="en-US" dirty="0"/>
              <a:t>Times/dates that are convenient for participants</a:t>
            </a:r>
          </a:p>
          <a:p>
            <a:pPr lvl="1"/>
            <a:r>
              <a:rPr lang="en-US" dirty="0"/>
              <a:t>Over the phone, in-person, or over Zoom</a:t>
            </a:r>
          </a:p>
          <a:p>
            <a:pPr lvl="1"/>
            <a:r>
              <a:rPr lang="en-US" dirty="0"/>
              <a:t>Interviewers are Sheila, Rylee and Thomasine</a:t>
            </a:r>
          </a:p>
        </p:txBody>
      </p:sp>
    </p:spTree>
    <p:extLst>
      <p:ext uri="{BB962C8B-B14F-4D97-AF65-F5344CB8AC3E}">
        <p14:creationId xmlns:p14="http://schemas.microsoft.com/office/powerpoint/2010/main" val="461330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BC4429-66E3-0F93-FB53-CA3980F4A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grateful for your input!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6D5732-0F68-5D18-EBBD-5CD2B4DC6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A94437"/>
                </a:solidFill>
              </a:rPr>
              <a:t>Contact us:</a:t>
            </a:r>
          </a:p>
          <a:p>
            <a:r>
              <a:rPr lang="en-US" dirty="0"/>
              <a:t>Sheila Hanson, </a:t>
            </a:r>
            <a:r>
              <a:rPr lang="en-US" dirty="0">
                <a:hlinkClick r:id="rId2"/>
              </a:rPr>
              <a:t>sheila.hanson@und.edu</a:t>
            </a:r>
            <a:r>
              <a:rPr lang="en-US" dirty="0"/>
              <a:t>, 218-791-5225</a:t>
            </a:r>
          </a:p>
          <a:p>
            <a:r>
              <a:rPr lang="en-US" dirty="0"/>
              <a:t>Rylee Dahlen, </a:t>
            </a:r>
            <a:r>
              <a:rPr lang="en-US" dirty="0">
                <a:hlinkClick r:id="rId3"/>
              </a:rPr>
              <a:t>rylee.dahlen@und.edu</a:t>
            </a:r>
            <a:endParaRPr lang="en-US" dirty="0"/>
          </a:p>
          <a:p>
            <a:r>
              <a:rPr lang="en-US" dirty="0"/>
              <a:t>Thomasine Heitkamp, </a:t>
            </a:r>
            <a:r>
              <a:rPr lang="en-US" dirty="0">
                <a:hlinkClick r:id="rId4"/>
              </a:rPr>
              <a:t>thomasine.heitkamp@und.edu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132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ec37a091-b9a6-47e5-98d0-903d4a419203}" enabled="0" method="" siteId="{ec37a091-b9a6-47e5-98d0-903d4a41920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2101</TotalTime>
  <Words>330</Words>
  <Application>Microsoft Macintosh PowerPoint</Application>
  <PresentationFormat>Widescreen</PresentationFormat>
  <Paragraphs>39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Assessment Update/ Tribal Perceptions</vt:lpstr>
      <vt:lpstr>Listening Sessions</vt:lpstr>
      <vt:lpstr>Assessment Update</vt:lpstr>
      <vt:lpstr>Assessment Update</vt:lpstr>
      <vt:lpstr>We are grateful for your input!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Impacts</dc:title>
  <dc:creator>Hoffman, Emily</dc:creator>
  <cp:lastModifiedBy>Hoffman, Emily</cp:lastModifiedBy>
  <cp:revision>4</cp:revision>
  <dcterms:created xsi:type="dcterms:W3CDTF">2024-07-01T17:20:35Z</dcterms:created>
  <dcterms:modified xsi:type="dcterms:W3CDTF">2024-07-12T19:00:44Z</dcterms:modified>
</cp:coreProperties>
</file>